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7" r:id="rId5"/>
    <p:sldId id="258" r:id="rId6"/>
    <p:sldId id="269" r:id="rId7"/>
    <p:sldId id="272" r:id="rId8"/>
    <p:sldId id="273" r:id="rId9"/>
    <p:sldId id="275" r:id="rId10"/>
    <p:sldId id="276" r:id="rId11"/>
    <p:sldId id="280" r:id="rId12"/>
    <p:sldId id="277" r:id="rId13"/>
    <p:sldId id="281" r:id="rId14"/>
    <p:sldId id="278" r:id="rId15"/>
    <p:sldId id="282" r:id="rId16"/>
    <p:sldId id="279" r:id="rId17"/>
    <p:sldId id="283" r:id="rId18"/>
    <p:sldId id="285" r:id="rId19"/>
    <p:sldId id="284" r:id="rId2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5B357-A955-4C4A-9A12-D7307D8CE7DA}" v="15" dt="2022-09-15T17:45:53.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Dieperink" userId="a9ca1c7f-d353-49db-82bd-c66949e72907" providerId="ADAL" clId="{FCB5B357-A955-4C4A-9A12-D7307D8CE7DA}"/>
    <pc:docChg chg="custSel addSld delSld modSld sldOrd">
      <pc:chgData name="Terry Dieperink" userId="a9ca1c7f-d353-49db-82bd-c66949e72907" providerId="ADAL" clId="{FCB5B357-A955-4C4A-9A12-D7307D8CE7DA}" dt="2022-09-15T17:54:46.316" v="42" actId="14100"/>
      <pc:docMkLst>
        <pc:docMk/>
      </pc:docMkLst>
      <pc:sldChg chg="modSp mod">
        <pc:chgData name="Terry Dieperink" userId="a9ca1c7f-d353-49db-82bd-c66949e72907" providerId="ADAL" clId="{FCB5B357-A955-4C4A-9A12-D7307D8CE7DA}" dt="2022-09-15T17:54:46.316" v="42" actId="14100"/>
        <pc:sldMkLst>
          <pc:docMk/>
          <pc:sldMk cId="2200335453" sldId="269"/>
        </pc:sldMkLst>
        <pc:picChg chg="mod">
          <ac:chgData name="Terry Dieperink" userId="a9ca1c7f-d353-49db-82bd-c66949e72907" providerId="ADAL" clId="{FCB5B357-A955-4C4A-9A12-D7307D8CE7DA}" dt="2022-09-15T17:54:46.316" v="42" actId="14100"/>
          <ac:picMkLst>
            <pc:docMk/>
            <pc:sldMk cId="2200335453" sldId="269"/>
            <ac:picMk id="10" creationId="{2356380F-A38C-C76E-F13F-7FA389D4EFBD}"/>
          </ac:picMkLst>
        </pc:picChg>
      </pc:sldChg>
      <pc:sldChg chg="del">
        <pc:chgData name="Terry Dieperink" userId="a9ca1c7f-d353-49db-82bd-c66949e72907" providerId="ADAL" clId="{FCB5B357-A955-4C4A-9A12-D7307D8CE7DA}" dt="2022-09-15T17:54:04.065" v="39" actId="47"/>
        <pc:sldMkLst>
          <pc:docMk/>
          <pc:sldMk cId="3032947896" sldId="274"/>
        </pc:sldMkLst>
      </pc:sldChg>
      <pc:sldChg chg="addSp delSp modSp mod modAnim">
        <pc:chgData name="Terry Dieperink" userId="a9ca1c7f-d353-49db-82bd-c66949e72907" providerId="ADAL" clId="{FCB5B357-A955-4C4A-9A12-D7307D8CE7DA}" dt="2022-09-15T17:43:18.197" v="17" actId="1076"/>
        <pc:sldMkLst>
          <pc:docMk/>
          <pc:sldMk cId="549629678" sldId="278"/>
        </pc:sldMkLst>
        <pc:spChg chg="add del">
          <ac:chgData name="Terry Dieperink" userId="a9ca1c7f-d353-49db-82bd-c66949e72907" providerId="ADAL" clId="{FCB5B357-A955-4C4A-9A12-D7307D8CE7DA}" dt="2022-09-15T17:38:50.702" v="1" actId="478"/>
          <ac:spMkLst>
            <pc:docMk/>
            <pc:sldMk cId="549629678" sldId="278"/>
            <ac:spMk id="4" creationId="{293BDBA2-66BD-C325-5789-95ED02A3F7C5}"/>
          </ac:spMkLst>
        </pc:spChg>
        <pc:spChg chg="add del">
          <ac:chgData name="Terry Dieperink" userId="a9ca1c7f-d353-49db-82bd-c66949e72907" providerId="ADAL" clId="{FCB5B357-A955-4C4A-9A12-D7307D8CE7DA}" dt="2022-09-15T17:38:58.613" v="3" actId="478"/>
          <ac:spMkLst>
            <pc:docMk/>
            <pc:sldMk cId="549629678" sldId="278"/>
            <ac:spMk id="7" creationId="{230CCBC2-F6E9-3A44-F2DD-620EDF541063}"/>
          </ac:spMkLst>
        </pc:spChg>
        <pc:spChg chg="add del mod">
          <ac:chgData name="Terry Dieperink" userId="a9ca1c7f-d353-49db-82bd-c66949e72907" providerId="ADAL" clId="{FCB5B357-A955-4C4A-9A12-D7307D8CE7DA}" dt="2022-09-15T17:42:49.568" v="13" actId="478"/>
          <ac:spMkLst>
            <pc:docMk/>
            <pc:sldMk cId="549629678" sldId="278"/>
            <ac:spMk id="9" creationId="{B859958E-D777-C9E1-AD7E-0B6FE8B54EB6}"/>
          </ac:spMkLst>
        </pc:spChg>
        <pc:picChg chg="add mod">
          <ac:chgData name="Terry Dieperink" userId="a9ca1c7f-d353-49db-82bd-c66949e72907" providerId="ADAL" clId="{FCB5B357-A955-4C4A-9A12-D7307D8CE7DA}" dt="2022-09-15T17:43:18.197" v="17" actId="1076"/>
          <ac:picMkLst>
            <pc:docMk/>
            <pc:sldMk cId="549629678" sldId="278"/>
            <ac:picMk id="10" creationId="{3D029BED-FA1C-D70D-EA22-FF56034366DA}"/>
          </ac:picMkLst>
        </pc:picChg>
      </pc:sldChg>
      <pc:sldChg chg="addSp delSp modSp mod">
        <pc:chgData name="Terry Dieperink" userId="a9ca1c7f-d353-49db-82bd-c66949e72907" providerId="ADAL" clId="{FCB5B357-A955-4C4A-9A12-D7307D8CE7DA}" dt="2022-09-15T17:44:08.805" v="25" actId="1076"/>
        <pc:sldMkLst>
          <pc:docMk/>
          <pc:sldMk cId="3511106140" sldId="279"/>
        </pc:sldMkLst>
        <pc:spChg chg="del">
          <ac:chgData name="Terry Dieperink" userId="a9ca1c7f-d353-49db-82bd-c66949e72907" providerId="ADAL" clId="{FCB5B357-A955-4C4A-9A12-D7307D8CE7DA}" dt="2022-09-15T17:43:38.121" v="18" actId="478"/>
          <ac:spMkLst>
            <pc:docMk/>
            <pc:sldMk cId="3511106140" sldId="279"/>
            <ac:spMk id="5" creationId="{5A459F0C-8DD0-2D11-5121-058326AA2D24}"/>
          </ac:spMkLst>
        </pc:spChg>
        <pc:picChg chg="add mod">
          <ac:chgData name="Terry Dieperink" userId="a9ca1c7f-d353-49db-82bd-c66949e72907" providerId="ADAL" clId="{FCB5B357-A955-4C4A-9A12-D7307D8CE7DA}" dt="2022-09-15T17:43:53.969" v="22" actId="1076"/>
          <ac:picMkLst>
            <pc:docMk/>
            <pc:sldMk cId="3511106140" sldId="279"/>
            <ac:picMk id="2050" creationId="{F9CF4A87-2509-610B-3D8B-B5BBE526BEEB}"/>
          </ac:picMkLst>
        </pc:picChg>
        <pc:picChg chg="add mod">
          <ac:chgData name="Terry Dieperink" userId="a9ca1c7f-d353-49db-82bd-c66949e72907" providerId="ADAL" clId="{FCB5B357-A955-4C4A-9A12-D7307D8CE7DA}" dt="2022-09-15T17:44:08.805" v="25" actId="1076"/>
          <ac:picMkLst>
            <pc:docMk/>
            <pc:sldMk cId="3511106140" sldId="279"/>
            <ac:picMk id="2052" creationId="{AB492098-7BA9-BF8D-4776-469D95891504}"/>
          </ac:picMkLst>
        </pc:picChg>
      </pc:sldChg>
      <pc:sldChg chg="add">
        <pc:chgData name="Terry Dieperink" userId="a9ca1c7f-d353-49db-82bd-c66949e72907" providerId="ADAL" clId="{FCB5B357-A955-4C4A-9A12-D7307D8CE7DA}" dt="2022-09-15T17:42:43.640" v="11" actId="2890"/>
        <pc:sldMkLst>
          <pc:docMk/>
          <pc:sldMk cId="221553930" sldId="282"/>
        </pc:sldMkLst>
      </pc:sldChg>
      <pc:sldChg chg="addSp add">
        <pc:chgData name="Terry Dieperink" userId="a9ca1c7f-d353-49db-82bd-c66949e72907" providerId="ADAL" clId="{FCB5B357-A955-4C4A-9A12-D7307D8CE7DA}" dt="2022-09-15T17:44:25.805" v="27"/>
        <pc:sldMkLst>
          <pc:docMk/>
          <pc:sldMk cId="934369116" sldId="283"/>
        </pc:sldMkLst>
        <pc:picChg chg="add">
          <ac:chgData name="Terry Dieperink" userId="a9ca1c7f-d353-49db-82bd-c66949e72907" providerId="ADAL" clId="{FCB5B357-A955-4C4A-9A12-D7307D8CE7DA}" dt="2022-09-15T17:44:25.805" v="27"/>
          <ac:picMkLst>
            <pc:docMk/>
            <pc:sldMk cId="934369116" sldId="283"/>
            <ac:picMk id="3074" creationId="{6B7673BC-07AD-A301-9714-D22D6EEB8B00}"/>
          </ac:picMkLst>
        </pc:picChg>
      </pc:sldChg>
      <pc:sldChg chg="addSp modSp add ord">
        <pc:chgData name="Terry Dieperink" userId="a9ca1c7f-d353-49db-82bd-c66949e72907" providerId="ADAL" clId="{FCB5B357-A955-4C4A-9A12-D7307D8CE7DA}" dt="2022-09-15T17:45:53.037" v="38" actId="1076"/>
        <pc:sldMkLst>
          <pc:docMk/>
          <pc:sldMk cId="4084355034" sldId="284"/>
        </pc:sldMkLst>
        <pc:picChg chg="add mod">
          <ac:chgData name="Terry Dieperink" userId="a9ca1c7f-d353-49db-82bd-c66949e72907" providerId="ADAL" clId="{FCB5B357-A955-4C4A-9A12-D7307D8CE7DA}" dt="2022-09-15T17:45:39.791" v="35" actId="1076"/>
          <ac:picMkLst>
            <pc:docMk/>
            <pc:sldMk cId="4084355034" sldId="284"/>
            <ac:picMk id="5122" creationId="{5EB0E374-7EE6-C898-EA42-FAAFE007ED83}"/>
          </ac:picMkLst>
        </pc:picChg>
        <pc:picChg chg="add mod">
          <ac:chgData name="Terry Dieperink" userId="a9ca1c7f-d353-49db-82bd-c66949e72907" providerId="ADAL" clId="{FCB5B357-A955-4C4A-9A12-D7307D8CE7DA}" dt="2022-09-15T17:45:53.037" v="38" actId="1076"/>
          <ac:picMkLst>
            <pc:docMk/>
            <pc:sldMk cId="4084355034" sldId="284"/>
            <ac:picMk id="5124" creationId="{97AF3E51-8735-29C7-7C7D-830D632EBEB6}"/>
          </ac:picMkLst>
        </pc:picChg>
      </pc:sldChg>
      <pc:sldChg chg="addSp add">
        <pc:chgData name="Terry Dieperink" userId="a9ca1c7f-d353-49db-82bd-c66949e72907" providerId="ADAL" clId="{FCB5B357-A955-4C4A-9A12-D7307D8CE7DA}" dt="2022-09-15T17:45:08.510" v="29"/>
        <pc:sldMkLst>
          <pc:docMk/>
          <pc:sldMk cId="62789253" sldId="285"/>
        </pc:sldMkLst>
        <pc:picChg chg="add">
          <ac:chgData name="Terry Dieperink" userId="a9ca1c7f-d353-49db-82bd-c66949e72907" providerId="ADAL" clId="{FCB5B357-A955-4C4A-9A12-D7307D8CE7DA}" dt="2022-09-15T17:45:08.510" v="29"/>
          <ac:picMkLst>
            <pc:docMk/>
            <pc:sldMk cId="62789253" sldId="285"/>
            <ac:picMk id="4098" creationId="{E0CDF261-2C37-66DB-0140-348C68C3A6A4}"/>
          </ac:picMkLst>
        </pc:picChg>
      </pc:sldChg>
      <pc:sldChg chg="add del">
        <pc:chgData name="Terry Dieperink" userId="a9ca1c7f-d353-49db-82bd-c66949e72907" providerId="ADAL" clId="{FCB5B357-A955-4C4A-9A12-D7307D8CE7DA}" dt="2022-09-15T17:54:05.010" v="40" actId="47"/>
        <pc:sldMkLst>
          <pc:docMk/>
          <pc:sldMk cId="1244238409" sldId="2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15-9-2022</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15-9-2022</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10</a:t>
            </a:fld>
            <a:endParaRPr lang="nl-NL" noProof="0" dirty="0"/>
          </a:p>
        </p:txBody>
      </p:sp>
    </p:spTree>
    <p:extLst>
      <p:ext uri="{BB962C8B-B14F-4D97-AF65-F5344CB8AC3E}">
        <p14:creationId xmlns:p14="http://schemas.microsoft.com/office/powerpoint/2010/main" val="168640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11</a:t>
            </a:fld>
            <a:endParaRPr lang="nl-NL" noProof="0" dirty="0"/>
          </a:p>
        </p:txBody>
      </p:sp>
    </p:spTree>
    <p:extLst>
      <p:ext uri="{BB962C8B-B14F-4D97-AF65-F5344CB8AC3E}">
        <p14:creationId xmlns:p14="http://schemas.microsoft.com/office/powerpoint/2010/main" val="93271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12</a:t>
            </a:fld>
            <a:endParaRPr lang="nl-NL" noProof="0" dirty="0"/>
          </a:p>
        </p:txBody>
      </p:sp>
    </p:spTree>
    <p:extLst>
      <p:ext uri="{BB962C8B-B14F-4D97-AF65-F5344CB8AC3E}">
        <p14:creationId xmlns:p14="http://schemas.microsoft.com/office/powerpoint/2010/main" val="266927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13</a:t>
            </a:fld>
            <a:endParaRPr lang="nl-NL" noProof="0" dirty="0"/>
          </a:p>
        </p:txBody>
      </p:sp>
    </p:spTree>
    <p:extLst>
      <p:ext uri="{BB962C8B-B14F-4D97-AF65-F5344CB8AC3E}">
        <p14:creationId xmlns:p14="http://schemas.microsoft.com/office/powerpoint/2010/main" val="390840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14</a:t>
            </a:fld>
            <a:endParaRPr lang="nl-NL" noProof="0" dirty="0"/>
          </a:p>
        </p:txBody>
      </p:sp>
    </p:spTree>
    <p:extLst>
      <p:ext uri="{BB962C8B-B14F-4D97-AF65-F5344CB8AC3E}">
        <p14:creationId xmlns:p14="http://schemas.microsoft.com/office/powerpoint/2010/main" val="146171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15</a:t>
            </a:fld>
            <a:endParaRPr lang="nl-NL" noProof="0" dirty="0"/>
          </a:p>
        </p:txBody>
      </p:sp>
    </p:spTree>
    <p:extLst>
      <p:ext uri="{BB962C8B-B14F-4D97-AF65-F5344CB8AC3E}">
        <p14:creationId xmlns:p14="http://schemas.microsoft.com/office/powerpoint/2010/main" val="70055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16</a:t>
            </a:fld>
            <a:endParaRPr lang="nl-NL" noProof="0" dirty="0"/>
          </a:p>
        </p:txBody>
      </p:sp>
    </p:spTree>
    <p:extLst>
      <p:ext uri="{BB962C8B-B14F-4D97-AF65-F5344CB8AC3E}">
        <p14:creationId xmlns:p14="http://schemas.microsoft.com/office/powerpoint/2010/main" val="3591022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33697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a:t>
            </a:fld>
            <a:endParaRPr lang="nl-NL" dirty="0"/>
          </a:p>
        </p:txBody>
      </p:sp>
    </p:spTree>
    <p:extLst>
      <p:ext uri="{BB962C8B-B14F-4D97-AF65-F5344CB8AC3E}">
        <p14:creationId xmlns:p14="http://schemas.microsoft.com/office/powerpoint/2010/main" val="172999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4</a:t>
            </a:fld>
            <a:endParaRPr lang="nl-NL" dirty="0"/>
          </a:p>
        </p:txBody>
      </p:sp>
    </p:spTree>
    <p:extLst>
      <p:ext uri="{BB962C8B-B14F-4D97-AF65-F5344CB8AC3E}">
        <p14:creationId xmlns:p14="http://schemas.microsoft.com/office/powerpoint/2010/main" val="349516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5</a:t>
            </a:fld>
            <a:endParaRPr lang="nl-NL" noProof="0" dirty="0"/>
          </a:p>
        </p:txBody>
      </p:sp>
    </p:spTree>
    <p:extLst>
      <p:ext uri="{BB962C8B-B14F-4D97-AF65-F5344CB8AC3E}">
        <p14:creationId xmlns:p14="http://schemas.microsoft.com/office/powerpoint/2010/main" val="115766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6</a:t>
            </a:fld>
            <a:endParaRPr lang="nl-NL" noProof="0" dirty="0"/>
          </a:p>
        </p:txBody>
      </p:sp>
    </p:spTree>
    <p:extLst>
      <p:ext uri="{BB962C8B-B14F-4D97-AF65-F5344CB8AC3E}">
        <p14:creationId xmlns:p14="http://schemas.microsoft.com/office/powerpoint/2010/main" val="122595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7</a:t>
            </a:fld>
            <a:endParaRPr lang="nl-NL" noProof="0" dirty="0"/>
          </a:p>
        </p:txBody>
      </p:sp>
    </p:spTree>
    <p:extLst>
      <p:ext uri="{BB962C8B-B14F-4D97-AF65-F5344CB8AC3E}">
        <p14:creationId xmlns:p14="http://schemas.microsoft.com/office/powerpoint/2010/main" val="249462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8</a:t>
            </a:fld>
            <a:endParaRPr lang="nl-NL" noProof="0" dirty="0"/>
          </a:p>
        </p:txBody>
      </p:sp>
    </p:spTree>
    <p:extLst>
      <p:ext uri="{BB962C8B-B14F-4D97-AF65-F5344CB8AC3E}">
        <p14:creationId xmlns:p14="http://schemas.microsoft.com/office/powerpoint/2010/main" val="215639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5534C2EF-8A97-4DAF-B099-E567883644D6}" type="slidenum">
              <a:rPr lang="nl-NL" noProof="0" smtClean="0"/>
              <a:t>9</a:t>
            </a:fld>
            <a:endParaRPr lang="nl-NL" noProof="0" dirty="0"/>
          </a:p>
        </p:txBody>
      </p:sp>
    </p:spTree>
    <p:extLst>
      <p:ext uri="{BB962C8B-B14F-4D97-AF65-F5344CB8AC3E}">
        <p14:creationId xmlns:p14="http://schemas.microsoft.com/office/powerpoint/2010/main" val="311301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a:t>Klik om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a:t>Klik om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15-9-2022</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15-9-2022</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15-9-2022</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Klikken om de tekststijl van het model te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15-9-2022</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15-9-2022</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15-9-2022</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15-9-2022</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15-9-2022</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15-9-2022</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15-9-2022</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gKGNYT5Foaw?feature=oembed"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thomasencharles.nl/kindgesprekken-waar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kwOAYBRLi3s?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normAutofit/>
          </a:bodyPr>
          <a:lstStyle/>
          <a:p>
            <a:pPr rtl="0"/>
            <a:r>
              <a:rPr lang="nl-NL" dirty="0"/>
              <a:t>Keuzedeel SPO</a:t>
            </a:r>
            <a:br>
              <a:rPr lang="nl-NL" dirty="0"/>
            </a:br>
            <a:r>
              <a:rPr lang="nl-NL" dirty="0"/>
              <a:t>DEEL II</a:t>
            </a:r>
          </a:p>
        </p:txBody>
      </p:sp>
      <p:sp>
        <p:nvSpPr>
          <p:cNvPr id="3" name="Ondertitel 2"/>
          <p:cNvSpPr>
            <a:spLocks noGrp="1"/>
          </p:cNvSpPr>
          <p:nvPr>
            <p:ph type="subTitle" idx="1"/>
          </p:nvPr>
        </p:nvSpPr>
        <p:spPr/>
        <p:txBody>
          <a:bodyPr rtlCol="0"/>
          <a:lstStyle/>
          <a:p>
            <a:r>
              <a:rPr lang="nl-NL" dirty="0"/>
              <a:t>Ondertitel </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559496" y="820609"/>
            <a:ext cx="10225136" cy="646331"/>
          </a:xfrm>
          <a:prstGeom prst="rect">
            <a:avLst/>
          </a:prstGeom>
          <a:noFill/>
        </p:spPr>
        <p:txBody>
          <a:bodyPr wrap="square">
            <a:spAutoFit/>
          </a:bodyPr>
          <a:lstStyle/>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487488" y="235834"/>
            <a:ext cx="6097656" cy="584775"/>
          </a:xfrm>
          <a:prstGeom prst="rect">
            <a:avLst/>
          </a:prstGeom>
          <a:noFill/>
        </p:spPr>
        <p:txBody>
          <a:bodyPr wrap="square">
            <a:spAutoFit/>
          </a:bodyPr>
          <a:lstStyle/>
          <a:p>
            <a:r>
              <a:rPr lang="nl-NL" sz="3200" b="1" i="0" u="none" strike="noStrike" dirty="0">
                <a:solidFill>
                  <a:schemeClr val="tx2"/>
                </a:solidFill>
                <a:effectLst/>
                <a:latin typeface="Playfair Display" panose="00000500000000000000" pitchFamily="2" charset="0"/>
              </a:rPr>
              <a:t>Co-teaching</a:t>
            </a:r>
            <a:r>
              <a:rPr lang="nl-NL" sz="1800" b="1" i="0" u="none" strike="noStrike" dirty="0">
                <a:solidFill>
                  <a:srgbClr val="FFFFFF"/>
                </a:solidFill>
                <a:effectLst/>
                <a:latin typeface="Playfair Display" panose="00000500000000000000" pitchFamily="2" charset="0"/>
              </a:rPr>
              <a:t> </a:t>
            </a:r>
            <a:endParaRPr lang="nl-NL" dirty="0"/>
          </a:p>
        </p:txBody>
      </p:sp>
      <p:sp>
        <p:nvSpPr>
          <p:cNvPr id="4" name="Tekstvak 3">
            <a:extLst>
              <a:ext uri="{FF2B5EF4-FFF2-40B4-BE49-F238E27FC236}">
                <a16:creationId xmlns:a16="http://schemas.microsoft.com/office/drawing/2014/main" id="{DE5869C7-FC5C-52F0-97DC-651509099608}"/>
              </a:ext>
            </a:extLst>
          </p:cNvPr>
          <p:cNvSpPr txBox="1"/>
          <p:nvPr/>
        </p:nvSpPr>
        <p:spPr>
          <a:xfrm>
            <a:off x="623392" y="1272440"/>
            <a:ext cx="10945216" cy="3598421"/>
          </a:xfrm>
          <a:prstGeom prst="rect">
            <a:avLst/>
          </a:prstGeom>
          <a:noFill/>
        </p:spPr>
        <p:txBody>
          <a:bodyPr wrap="square">
            <a:spAutoFit/>
          </a:bodyPr>
          <a:lstStyle/>
          <a:p>
            <a:pPr rtl="0">
              <a:spcBef>
                <a:spcPts val="0"/>
              </a:spcBef>
              <a:spcAft>
                <a:spcPts val="1100"/>
              </a:spcAft>
            </a:pPr>
            <a:r>
              <a:rPr lang="nl-NL" sz="1400" b="1" i="0" u="none" strike="noStrike" dirty="0">
                <a:solidFill>
                  <a:srgbClr val="525252"/>
                </a:solidFill>
                <a:effectLst/>
                <a:latin typeface="Lato" panose="020F0502020204030203" pitchFamily="34" charset="0"/>
              </a:rPr>
              <a:t>Observerende co-teaching: </a:t>
            </a:r>
            <a:r>
              <a:rPr lang="nl-NL" sz="1400" b="0" i="0" u="none" strike="noStrike" dirty="0">
                <a:solidFill>
                  <a:srgbClr val="525252"/>
                </a:solidFill>
                <a:effectLst/>
                <a:latin typeface="Lato" panose="020F0502020204030203" pitchFamily="34" charset="0"/>
              </a:rPr>
              <a:t>de een geeft les, de ander observeert. </a:t>
            </a:r>
            <a:r>
              <a:rPr lang="nl-NL" sz="1400" b="0" i="0" u="sng" dirty="0">
                <a:solidFill>
                  <a:srgbClr val="525252"/>
                </a:solidFill>
                <a:effectLst/>
                <a:latin typeface="Lato" panose="020F0502020204030203" pitchFamily="34" charset="0"/>
              </a:rPr>
              <a:t>Winst</a:t>
            </a:r>
            <a:r>
              <a:rPr lang="nl-NL" sz="1400" b="0" i="0" u="none" strike="noStrike" dirty="0">
                <a:solidFill>
                  <a:srgbClr val="525252"/>
                </a:solidFill>
                <a:effectLst/>
                <a:latin typeface="Lato" panose="020F0502020204030203" pitchFamily="34" charset="0"/>
              </a:rPr>
              <a:t>: groei door middel van feedback. Door te kiezen voor een focusgebied krijgen beide partijen meer inzicht in het leerproces van de leerling.</a:t>
            </a:r>
            <a:endParaRPr lang="nl-NL" sz="1400" b="0" dirty="0">
              <a:effectLst/>
            </a:endParaRPr>
          </a:p>
          <a:p>
            <a:pPr rtl="0">
              <a:spcBef>
                <a:spcPts val="0"/>
              </a:spcBef>
              <a:spcAft>
                <a:spcPts val="1100"/>
              </a:spcAft>
            </a:pPr>
            <a:r>
              <a:rPr lang="nl-NL" sz="1400" b="1" i="0" u="none" strike="noStrike" dirty="0">
                <a:solidFill>
                  <a:srgbClr val="525252"/>
                </a:solidFill>
                <a:effectLst/>
                <a:latin typeface="Lato" panose="020F0502020204030203" pitchFamily="34" charset="0"/>
              </a:rPr>
              <a:t>Assisterende co-teaching:</a:t>
            </a:r>
            <a:r>
              <a:rPr lang="nl-NL" sz="1400" b="0" i="0" u="none" strike="noStrike" dirty="0">
                <a:solidFill>
                  <a:srgbClr val="525252"/>
                </a:solidFill>
                <a:effectLst/>
                <a:latin typeface="Lato" panose="020F0502020204030203" pitchFamily="34" charset="0"/>
              </a:rPr>
              <a:t> de een geeft les, de ander loopt rond in de klas en geeft uitleg bij de opdracht. </a:t>
            </a:r>
            <a:r>
              <a:rPr lang="nl-NL" sz="1400" b="0" i="0" u="sng" dirty="0">
                <a:solidFill>
                  <a:srgbClr val="525252"/>
                </a:solidFill>
                <a:effectLst/>
                <a:latin typeface="Lato" panose="020F0502020204030203" pitchFamily="34" charset="0"/>
              </a:rPr>
              <a:t>Winst</a:t>
            </a:r>
            <a:r>
              <a:rPr lang="nl-NL" sz="1400" b="0" i="0" u="none" strike="noStrike" dirty="0">
                <a:solidFill>
                  <a:srgbClr val="525252"/>
                </a:solidFill>
                <a:effectLst/>
                <a:latin typeface="Lato" panose="020F0502020204030203" pitchFamily="34" charset="0"/>
              </a:rPr>
              <a:t>: je zet de expertise van jou en de co-teacher, op basis van inhoud, heel doelgericht in.</a:t>
            </a:r>
            <a:endParaRPr lang="nl-NL" sz="1400" b="0" dirty="0">
              <a:effectLst/>
            </a:endParaRPr>
          </a:p>
          <a:p>
            <a:pPr rtl="0">
              <a:spcBef>
                <a:spcPts val="0"/>
              </a:spcBef>
              <a:spcAft>
                <a:spcPts val="1100"/>
              </a:spcAft>
            </a:pPr>
            <a:r>
              <a:rPr lang="nl-NL" sz="1400" b="1" i="0" u="none" strike="noStrike" dirty="0">
                <a:solidFill>
                  <a:srgbClr val="525252"/>
                </a:solidFill>
                <a:effectLst/>
                <a:latin typeface="Lato" panose="020F0502020204030203" pitchFamily="34" charset="0"/>
              </a:rPr>
              <a:t>Parallelle co-teaching:</a:t>
            </a:r>
            <a:r>
              <a:rPr lang="nl-NL" sz="1400" b="0" i="0" u="none" strike="noStrike" dirty="0">
                <a:solidFill>
                  <a:srgbClr val="525252"/>
                </a:solidFill>
                <a:effectLst/>
                <a:latin typeface="Lato" panose="020F0502020204030203" pitchFamily="34" charset="0"/>
              </a:rPr>
              <a:t> beide lesgevers geven dezelfde inhoud aan een opgesplitste groep. </a:t>
            </a:r>
            <a:r>
              <a:rPr lang="nl-NL" sz="1400" b="0" i="0" u="sng" dirty="0">
                <a:solidFill>
                  <a:srgbClr val="525252"/>
                </a:solidFill>
                <a:effectLst/>
                <a:latin typeface="Lato" panose="020F0502020204030203" pitchFamily="34" charset="0"/>
              </a:rPr>
              <a:t>Winst</a:t>
            </a:r>
            <a:r>
              <a:rPr lang="nl-NL" sz="1400" b="0" i="0" u="none" strike="noStrike" dirty="0">
                <a:solidFill>
                  <a:srgbClr val="525252"/>
                </a:solidFill>
                <a:effectLst/>
                <a:latin typeface="Lato" panose="020F0502020204030203" pitchFamily="34" charset="0"/>
              </a:rPr>
              <a:t>: ideaal voor differentiatie. Je past het tempo en de activiteiten aan de hulpvragen van de leerlingen aan.</a:t>
            </a:r>
            <a:endParaRPr lang="nl-NL" sz="1400" b="0" dirty="0">
              <a:effectLst/>
            </a:endParaRPr>
          </a:p>
          <a:p>
            <a:pPr rtl="0">
              <a:spcBef>
                <a:spcPts val="0"/>
              </a:spcBef>
              <a:spcAft>
                <a:spcPts val="1100"/>
              </a:spcAft>
            </a:pPr>
            <a:r>
              <a:rPr lang="nl-NL" sz="1400" b="1" i="0" u="none" strike="noStrike" dirty="0">
                <a:solidFill>
                  <a:srgbClr val="525252"/>
                </a:solidFill>
                <a:effectLst/>
                <a:latin typeface="Lato" panose="020F0502020204030203" pitchFamily="34" charset="0"/>
              </a:rPr>
              <a:t>Station co-teaching</a:t>
            </a:r>
            <a:r>
              <a:rPr lang="nl-NL" sz="1400" b="0" i="0" u="none" strike="noStrike" dirty="0">
                <a:solidFill>
                  <a:srgbClr val="525252"/>
                </a:solidFill>
                <a:effectLst/>
                <a:latin typeface="Lato" panose="020F0502020204030203" pitchFamily="34" charset="0"/>
              </a:rPr>
              <a:t>: de leerinhoud is verspreid over verschillende stations. De leerlingen doorlopen ieder station zelfstandig of met behulp van de leraren. </a:t>
            </a:r>
            <a:r>
              <a:rPr lang="nl-NL" sz="1400" b="0" i="0" u="sng" dirty="0">
                <a:solidFill>
                  <a:srgbClr val="525252"/>
                </a:solidFill>
                <a:effectLst/>
                <a:latin typeface="Lato" panose="020F0502020204030203" pitchFamily="34" charset="0"/>
              </a:rPr>
              <a:t>Winst</a:t>
            </a:r>
            <a:r>
              <a:rPr lang="nl-NL" sz="1400" b="0" i="0" u="none" strike="noStrike" dirty="0">
                <a:solidFill>
                  <a:srgbClr val="525252"/>
                </a:solidFill>
                <a:effectLst/>
                <a:latin typeface="Lato" panose="020F0502020204030203" pitchFamily="34" charset="0"/>
              </a:rPr>
              <a:t>: moeilijke (gelaagde) leerstof opdelen in thema’s (stations), maakt het voor leerlingen beter te behappen. Bij de verschillende stations bied je verschillende activiteiten en werkvormen aan.</a:t>
            </a:r>
            <a:endParaRPr lang="nl-NL" sz="1400" b="0" dirty="0">
              <a:effectLst/>
            </a:endParaRPr>
          </a:p>
          <a:p>
            <a:pPr rtl="0">
              <a:spcBef>
                <a:spcPts val="0"/>
              </a:spcBef>
              <a:spcAft>
                <a:spcPts val="1100"/>
              </a:spcAft>
            </a:pPr>
            <a:r>
              <a:rPr lang="nl-NL" sz="1400" b="1" i="0" u="none" strike="noStrike" dirty="0">
                <a:solidFill>
                  <a:srgbClr val="525252"/>
                </a:solidFill>
                <a:effectLst/>
                <a:latin typeface="Lato" panose="020F0502020204030203" pitchFamily="34" charset="0"/>
              </a:rPr>
              <a:t>Alternatieve co-teaching:</a:t>
            </a:r>
            <a:r>
              <a:rPr lang="nl-NL" sz="1400" b="0" i="0" u="none" strike="noStrike" dirty="0">
                <a:solidFill>
                  <a:srgbClr val="525252"/>
                </a:solidFill>
                <a:effectLst/>
                <a:latin typeface="Lato" panose="020F0502020204030203" pitchFamily="34" charset="0"/>
              </a:rPr>
              <a:t> de een geeft les aan een groot deel van de groep, de ander aan een kleiner deel. </a:t>
            </a:r>
            <a:r>
              <a:rPr lang="nl-NL" sz="1400" b="0" i="0" u="sng" dirty="0">
                <a:solidFill>
                  <a:srgbClr val="525252"/>
                </a:solidFill>
                <a:effectLst/>
                <a:latin typeface="Lato" panose="020F0502020204030203" pitchFamily="34" charset="0"/>
              </a:rPr>
              <a:t>Winst</a:t>
            </a:r>
            <a:r>
              <a:rPr lang="nl-NL" sz="1400" b="0" i="0" u="none" strike="noStrike" dirty="0">
                <a:solidFill>
                  <a:srgbClr val="525252"/>
                </a:solidFill>
                <a:effectLst/>
                <a:latin typeface="Lato" panose="020F0502020204030203" pitchFamily="34" charset="0"/>
              </a:rPr>
              <a:t>: ideaal voor differentiatie, de kleinere groep ontvangt gerichte hulp en ondersteuning.</a:t>
            </a:r>
            <a:endParaRPr lang="nl-NL" sz="1400" b="0" dirty="0">
              <a:effectLst/>
            </a:endParaRPr>
          </a:p>
          <a:p>
            <a:r>
              <a:rPr lang="nl-NL" sz="1400" b="1" i="0" u="none" strike="noStrike" dirty="0">
                <a:solidFill>
                  <a:srgbClr val="525252"/>
                </a:solidFill>
                <a:effectLst/>
                <a:latin typeface="Lato" panose="020F0502020204030203" pitchFamily="34" charset="0"/>
              </a:rPr>
              <a:t>Complementaire co-teaching: </a:t>
            </a:r>
            <a:r>
              <a:rPr lang="nl-NL" sz="1400" b="0" i="0" u="none" strike="noStrike" dirty="0">
                <a:solidFill>
                  <a:srgbClr val="525252"/>
                </a:solidFill>
                <a:effectLst/>
                <a:latin typeface="Lato" panose="020F0502020204030203" pitchFamily="34" charset="0"/>
              </a:rPr>
              <a:t>beiden begeleiden samen het volledige onderwijsproces voor de gehele klas. </a:t>
            </a:r>
            <a:r>
              <a:rPr lang="nl-NL" sz="1400" b="0" i="0" u="sng" dirty="0">
                <a:solidFill>
                  <a:srgbClr val="525252"/>
                </a:solidFill>
                <a:effectLst/>
                <a:latin typeface="Lato" panose="020F0502020204030203" pitchFamily="34" charset="0"/>
              </a:rPr>
              <a:t>Winst</a:t>
            </a:r>
            <a:r>
              <a:rPr lang="nl-NL" sz="1400" b="0" i="0" u="none" strike="noStrike" dirty="0">
                <a:solidFill>
                  <a:srgbClr val="525252"/>
                </a:solidFill>
                <a:effectLst/>
                <a:latin typeface="Lato" panose="020F0502020204030203" pitchFamily="34" charset="0"/>
              </a:rPr>
              <a:t>: door de onderlinge dynamiek versterk je elkaar. Voorwaarde is wel dat expertise en competenties van beide lesgevers gelijkwaardig zijn.</a:t>
            </a:r>
            <a:endParaRPr lang="nl-NL" sz="1400" dirty="0"/>
          </a:p>
        </p:txBody>
      </p:sp>
    </p:spTree>
    <p:extLst>
      <p:ext uri="{BB962C8B-B14F-4D97-AF65-F5344CB8AC3E}">
        <p14:creationId xmlns:p14="http://schemas.microsoft.com/office/powerpoint/2010/main" val="2769193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775520" y="968151"/>
            <a:ext cx="6097656" cy="584775"/>
          </a:xfrm>
          <a:prstGeom prst="rect">
            <a:avLst/>
          </a:prstGeom>
          <a:noFill/>
        </p:spPr>
        <p:txBody>
          <a:bodyPr wrap="square">
            <a:spAutoFit/>
          </a:bodyPr>
          <a:lstStyle/>
          <a:p>
            <a:r>
              <a:rPr lang="nl-NL" sz="3200" b="1" dirty="0" err="1">
                <a:solidFill>
                  <a:schemeClr val="tx2"/>
                </a:solidFill>
                <a:latin typeface="Playfair Display" panose="00000500000000000000" pitchFamily="2" charset="0"/>
              </a:rPr>
              <a:t>Kindgesprek</a:t>
            </a:r>
            <a:endParaRPr lang="nl-NL" dirty="0"/>
          </a:p>
        </p:txBody>
      </p:sp>
      <p:pic>
        <p:nvPicPr>
          <p:cNvPr id="10" name="Onlinemedia 9" title="Sint Maartenschool Utrecht Overvecht, kindgesprek">
            <a:hlinkClick r:id="" action="ppaction://media"/>
            <a:extLst>
              <a:ext uri="{FF2B5EF4-FFF2-40B4-BE49-F238E27FC236}">
                <a16:creationId xmlns:a16="http://schemas.microsoft.com/office/drawing/2014/main" id="{3D029BED-FA1C-D70D-EA22-FF56034366DA}"/>
              </a:ext>
            </a:extLst>
          </p:cNvPr>
          <p:cNvPicPr>
            <a:picLocks noRot="1" noChangeAspect="1"/>
          </p:cNvPicPr>
          <p:nvPr>
            <a:videoFile r:link="rId1"/>
          </p:nvPr>
        </p:nvPicPr>
        <p:blipFill>
          <a:blip r:embed="rId4"/>
          <a:stretch>
            <a:fillRect/>
          </a:stretch>
        </p:blipFill>
        <p:spPr>
          <a:xfrm>
            <a:off x="2412049" y="1988840"/>
            <a:ext cx="5462412" cy="3086263"/>
          </a:xfrm>
          <a:prstGeom prst="rect">
            <a:avLst/>
          </a:prstGeom>
        </p:spPr>
      </p:pic>
    </p:spTree>
    <p:extLst>
      <p:ext uri="{BB962C8B-B14F-4D97-AF65-F5344CB8AC3E}">
        <p14:creationId xmlns:p14="http://schemas.microsoft.com/office/powerpoint/2010/main" val="549629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775520" y="968151"/>
            <a:ext cx="6097656" cy="584775"/>
          </a:xfrm>
          <a:prstGeom prst="rect">
            <a:avLst/>
          </a:prstGeom>
          <a:noFill/>
        </p:spPr>
        <p:txBody>
          <a:bodyPr wrap="square">
            <a:spAutoFit/>
          </a:bodyPr>
          <a:lstStyle/>
          <a:p>
            <a:r>
              <a:rPr lang="nl-NL" sz="3200" b="1" dirty="0" err="1">
                <a:solidFill>
                  <a:schemeClr val="tx2"/>
                </a:solidFill>
                <a:latin typeface="Playfair Display" panose="00000500000000000000" pitchFamily="2" charset="0"/>
              </a:rPr>
              <a:t>Kindgesprek</a:t>
            </a:r>
            <a:endParaRPr lang="nl-NL" dirty="0"/>
          </a:p>
        </p:txBody>
      </p:sp>
      <p:sp>
        <p:nvSpPr>
          <p:cNvPr id="9" name="Tekstvak 8">
            <a:extLst>
              <a:ext uri="{FF2B5EF4-FFF2-40B4-BE49-F238E27FC236}">
                <a16:creationId xmlns:a16="http://schemas.microsoft.com/office/drawing/2014/main" id="{B859958E-D777-C9E1-AD7E-0B6FE8B54EB6}"/>
              </a:ext>
            </a:extLst>
          </p:cNvPr>
          <p:cNvSpPr txBox="1"/>
          <p:nvPr/>
        </p:nvSpPr>
        <p:spPr>
          <a:xfrm>
            <a:off x="731404" y="1772816"/>
            <a:ext cx="10729192" cy="3939540"/>
          </a:xfrm>
          <a:prstGeom prst="rect">
            <a:avLst/>
          </a:prstGeom>
          <a:noFill/>
        </p:spPr>
        <p:txBody>
          <a:bodyPr wrap="square">
            <a:spAutoFit/>
          </a:bodyPr>
          <a:lstStyle/>
          <a:p>
            <a:pPr rtl="0">
              <a:spcBef>
                <a:spcPts val="1200"/>
              </a:spcBef>
              <a:spcAft>
                <a:spcPts val="1200"/>
              </a:spcAft>
            </a:pPr>
            <a:r>
              <a:rPr lang="nl-NL" sz="1600" b="0" i="1" u="none" strike="noStrike" dirty="0" err="1">
                <a:solidFill>
                  <a:srgbClr val="000000"/>
                </a:solidFill>
                <a:effectLst/>
                <a:latin typeface="Lato" panose="020F0502020204030203" pitchFamily="34" charset="0"/>
              </a:rPr>
              <a:t>Kindgesprekken</a:t>
            </a:r>
            <a:r>
              <a:rPr lang="nl-NL" sz="1600" b="0" i="1" u="none" strike="noStrike" dirty="0">
                <a:solidFill>
                  <a:srgbClr val="000000"/>
                </a:solidFill>
                <a:effectLst/>
                <a:latin typeface="Lato" panose="020F0502020204030203" pitchFamily="34" charset="0"/>
              </a:rPr>
              <a:t> helpen om de behoeften van kinderen duidelijker in beeld te krijgen, de pedagogische relatie versterken, de persoonlijke betrokkenheid en motivatie vergroten, leiden tot meer eigenaarschap, verschillende vaardigheden stimuleren, de werkhouding verbeteren, een positieve invloed hebben op het welbevinden van kinderen en door kinderen gewaardeerd worden omdat er serieus naar hen geluisterd wordt.</a:t>
            </a:r>
            <a:endParaRPr lang="nl-NL" sz="1600" b="0" dirty="0">
              <a:effectLst/>
            </a:endParaRPr>
          </a:p>
          <a:p>
            <a:pPr rtl="0">
              <a:spcBef>
                <a:spcPts val="1200"/>
              </a:spcBef>
              <a:spcAft>
                <a:spcPts val="1200"/>
              </a:spcAft>
            </a:pPr>
            <a:br>
              <a:rPr lang="nl-NL" sz="1600" b="0" dirty="0">
                <a:effectLst/>
              </a:rPr>
            </a:br>
            <a:r>
              <a:rPr lang="nl-NL" sz="1600" b="0" i="1" u="sng" strike="noStrike" dirty="0">
                <a:solidFill>
                  <a:srgbClr val="AF4345"/>
                </a:solidFill>
                <a:effectLst/>
                <a:latin typeface="Lato" panose="020F0502020204030203" pitchFamily="34" charset="0"/>
                <a:hlinkClick r:id="rId3"/>
              </a:rPr>
              <a:t>https://www.thomasencharles.nl/kindgesprekken-waarom/</a:t>
            </a:r>
            <a:endParaRPr lang="nl-NL" sz="1600" b="0" dirty="0">
              <a:effectLst/>
            </a:endParaRPr>
          </a:p>
          <a:p>
            <a:pPr rtl="0">
              <a:spcBef>
                <a:spcPts val="1200"/>
              </a:spcBef>
              <a:spcAft>
                <a:spcPts val="1200"/>
              </a:spcAft>
            </a:pPr>
            <a:br>
              <a:rPr lang="nl-NL" sz="1600" b="0" dirty="0">
                <a:effectLst/>
              </a:rPr>
            </a:br>
            <a:r>
              <a:rPr lang="nl-NL" sz="1600" b="0" i="1" u="none" strike="noStrike" dirty="0">
                <a:solidFill>
                  <a:srgbClr val="000000"/>
                </a:solidFill>
                <a:effectLst/>
                <a:latin typeface="Lato" panose="020F0502020204030203" pitchFamily="34" charset="0"/>
              </a:rPr>
              <a:t>Verschillende vormen (zie presentatie en website). DOEL is belangrijk en de VRAGEN die je stelt.</a:t>
            </a:r>
            <a:endParaRPr lang="nl-NL" sz="1600" b="0" dirty="0">
              <a:effectLst/>
            </a:endParaRPr>
          </a:p>
          <a:p>
            <a:pPr rtl="0">
              <a:spcBef>
                <a:spcPts val="1200"/>
              </a:spcBef>
              <a:spcAft>
                <a:spcPts val="1200"/>
              </a:spcAft>
            </a:pPr>
            <a:r>
              <a:rPr lang="nl-NL" sz="1600" b="0" i="1" u="none" strike="noStrike" dirty="0">
                <a:solidFill>
                  <a:srgbClr val="000000"/>
                </a:solidFill>
                <a:effectLst/>
                <a:latin typeface="Lato" panose="020F0502020204030203" pitchFamily="34" charset="0"/>
              </a:rPr>
              <a:t>Verschil tussen jonge en oudere kinderen (visualiseren vs. tekst)</a:t>
            </a:r>
            <a:endParaRPr lang="nl-NL" sz="1600" b="0" dirty="0">
              <a:effectLst/>
            </a:endParaRPr>
          </a:p>
          <a:p>
            <a:br>
              <a:rPr lang="nl-NL" b="0" dirty="0">
                <a:effectLst/>
              </a:rPr>
            </a:br>
            <a:endParaRPr lang="nl-NL" dirty="0"/>
          </a:p>
        </p:txBody>
      </p:sp>
    </p:spTree>
    <p:extLst>
      <p:ext uri="{BB962C8B-B14F-4D97-AF65-F5344CB8AC3E}">
        <p14:creationId xmlns:p14="http://schemas.microsoft.com/office/powerpoint/2010/main" val="221553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pic>
        <p:nvPicPr>
          <p:cNvPr id="2050" name="Picture 2">
            <a:extLst>
              <a:ext uri="{FF2B5EF4-FFF2-40B4-BE49-F238E27FC236}">
                <a16:creationId xmlns:a16="http://schemas.microsoft.com/office/drawing/2014/main" id="{F9CF4A87-2509-610B-3D8B-B5BBE526B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16632"/>
            <a:ext cx="4269382" cy="6237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B492098-7BA9-BF8D-4776-469D958915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088" y="116632"/>
            <a:ext cx="4881562"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106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pic>
        <p:nvPicPr>
          <p:cNvPr id="3074" name="Picture 2">
            <a:extLst>
              <a:ext uri="{FF2B5EF4-FFF2-40B4-BE49-F238E27FC236}">
                <a16:creationId xmlns:a16="http://schemas.microsoft.com/office/drawing/2014/main" id="{6B7673BC-07AD-A301-9714-D22D6EEB8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42863"/>
            <a:ext cx="9810750" cy="677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69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pic>
        <p:nvPicPr>
          <p:cNvPr id="4098" name="Picture 2">
            <a:extLst>
              <a:ext uri="{FF2B5EF4-FFF2-40B4-BE49-F238E27FC236}">
                <a16:creationId xmlns:a16="http://schemas.microsoft.com/office/drawing/2014/main" id="{E0CDF261-2C37-66DB-0140-348C68C3A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0"/>
            <a:ext cx="970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89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pic>
        <p:nvPicPr>
          <p:cNvPr id="5122" name="Picture 2">
            <a:extLst>
              <a:ext uri="{FF2B5EF4-FFF2-40B4-BE49-F238E27FC236}">
                <a16:creationId xmlns:a16="http://schemas.microsoft.com/office/drawing/2014/main" id="{5EB0E374-7EE6-C898-EA42-FAAFE007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68" y="116632"/>
            <a:ext cx="5369768" cy="53697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7AF3E51-8735-29C7-7C7D-830D632EB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96" y="-609"/>
            <a:ext cx="4476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355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2800" y="533400"/>
            <a:ext cx="7315200" cy="735360"/>
          </a:xfrm>
        </p:spPr>
        <p:txBody>
          <a:bodyPr rtlCol="0"/>
          <a:lstStyle/>
          <a:p>
            <a:pPr rtl="0"/>
            <a:r>
              <a:rPr lang="nl-NL" dirty="0"/>
              <a:t>Vandaag</a:t>
            </a:r>
          </a:p>
        </p:txBody>
      </p:sp>
      <p:sp>
        <p:nvSpPr>
          <p:cNvPr id="3" name="Tijdelijke aanduiding voor tekst 2"/>
          <p:cNvSpPr>
            <a:spLocks noGrp="1"/>
          </p:cNvSpPr>
          <p:nvPr>
            <p:ph type="body" idx="1"/>
          </p:nvPr>
        </p:nvSpPr>
        <p:spPr>
          <a:xfrm>
            <a:off x="3352800" y="2438400"/>
            <a:ext cx="5623520" cy="1638672"/>
          </a:xfrm>
        </p:spPr>
        <p:txBody>
          <a:bodyPr rtlCol="0">
            <a:normAutofit/>
          </a:bodyPr>
          <a:lstStyle/>
          <a:p>
            <a:r>
              <a:rPr lang="nl-NL" dirty="0"/>
              <a:t>Doelgroep analyse</a:t>
            </a:r>
          </a:p>
          <a:p>
            <a:r>
              <a:rPr lang="nl-NL" dirty="0"/>
              <a:t>HGW</a:t>
            </a:r>
            <a:br>
              <a:rPr lang="nl-NL" dirty="0"/>
            </a:br>
            <a:r>
              <a:rPr lang="nl-NL" dirty="0"/>
              <a:t>Kind gesprekken</a:t>
            </a:r>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Voeg een </a:t>
            </a:r>
            <a:r>
              <a:rPr lang="nl-NL" dirty="0" err="1"/>
              <a:t>diatitel</a:t>
            </a:r>
            <a:r>
              <a:rPr lang="nl-NL" dirty="0"/>
              <a:t> toe - 1</a:t>
            </a:r>
          </a:p>
        </p:txBody>
      </p:sp>
      <p:pic>
        <p:nvPicPr>
          <p:cNvPr id="10" name="Onlinemedia 9" title="Feedback cabaret">
            <a:hlinkClick r:id="" action="ppaction://media"/>
            <a:extLst>
              <a:ext uri="{FF2B5EF4-FFF2-40B4-BE49-F238E27FC236}">
                <a16:creationId xmlns:a16="http://schemas.microsoft.com/office/drawing/2014/main" id="{2356380F-A38C-C76E-F13F-7FA389D4EFBD}"/>
              </a:ext>
            </a:extLst>
          </p:cNvPr>
          <p:cNvPicPr>
            <a:picLocks noRot="1" noChangeAspect="1"/>
          </p:cNvPicPr>
          <p:nvPr>
            <a:videoFile r:link="rId1"/>
          </p:nvPr>
        </p:nvPicPr>
        <p:blipFill>
          <a:blip r:embed="rId4"/>
          <a:stretch>
            <a:fillRect/>
          </a:stretch>
        </p:blipFill>
        <p:spPr>
          <a:xfrm>
            <a:off x="1980074" y="1628800"/>
            <a:ext cx="6178014" cy="3490578"/>
          </a:xfrm>
          <a:prstGeom prst="rect">
            <a:avLst/>
          </a:prstGeom>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Voorkennis: doelgroep analyse</a:t>
            </a:r>
          </a:p>
        </p:txBody>
      </p:sp>
      <p:sp>
        <p:nvSpPr>
          <p:cNvPr id="4" name="Tekstvak 3">
            <a:extLst>
              <a:ext uri="{FF2B5EF4-FFF2-40B4-BE49-F238E27FC236}">
                <a16:creationId xmlns:a16="http://schemas.microsoft.com/office/drawing/2014/main" id="{B7BE0142-CAEE-F8BF-BD6B-7758DDAC84F9}"/>
              </a:ext>
            </a:extLst>
          </p:cNvPr>
          <p:cNvSpPr txBox="1"/>
          <p:nvPr/>
        </p:nvSpPr>
        <p:spPr>
          <a:xfrm>
            <a:off x="1343472" y="1674673"/>
            <a:ext cx="6097656" cy="3508653"/>
          </a:xfrm>
          <a:prstGeom prst="rect">
            <a:avLst/>
          </a:prstGeom>
          <a:noFill/>
        </p:spPr>
        <p:txBody>
          <a:bodyPr wrap="square">
            <a:spAutoFit/>
          </a:bodyPr>
          <a:lstStyle/>
          <a:p>
            <a:pPr rtl="0">
              <a:spcBef>
                <a:spcPts val="0"/>
              </a:spcBef>
              <a:spcAft>
                <a:spcPts val="1200"/>
              </a:spcAft>
            </a:pPr>
            <a:r>
              <a:rPr lang="nl-NL" sz="1800" b="0" i="0" u="none" strike="noStrike" dirty="0">
                <a:solidFill>
                  <a:srgbClr val="666666"/>
                </a:solidFill>
                <a:effectLst/>
                <a:latin typeface="Lato" panose="020F0502020204030203" pitchFamily="34" charset="0"/>
              </a:rPr>
              <a:t>Wat bedoelen we daarmee?</a:t>
            </a:r>
            <a:endParaRPr lang="nl-NL" b="0" dirty="0">
              <a:effectLst/>
            </a:endParaRPr>
          </a:p>
          <a:p>
            <a:pPr rtl="0">
              <a:spcBef>
                <a:spcPts val="0"/>
              </a:spcBef>
              <a:spcAft>
                <a:spcPts val="1200"/>
              </a:spcAft>
            </a:pPr>
            <a:r>
              <a:rPr lang="nl-NL" sz="1800" b="0" i="0" u="none" strike="noStrike" dirty="0">
                <a:solidFill>
                  <a:srgbClr val="666666"/>
                </a:solidFill>
                <a:effectLst/>
                <a:latin typeface="Lato" panose="020F0502020204030203" pitchFamily="34" charset="0"/>
              </a:rPr>
              <a:t>Hoe breng jij dit binnen jouw BPV in beeld?</a:t>
            </a:r>
            <a:endParaRPr lang="nl-NL" b="0" dirty="0">
              <a:effectLst/>
            </a:endParaRPr>
          </a:p>
          <a:p>
            <a:pPr rtl="0">
              <a:spcBef>
                <a:spcPts val="0"/>
              </a:spcBef>
              <a:spcAft>
                <a:spcPts val="1200"/>
              </a:spcAft>
            </a:pPr>
            <a:r>
              <a:rPr lang="nl-NL" sz="1800" b="0" i="0" u="none" strike="noStrike" dirty="0">
                <a:solidFill>
                  <a:srgbClr val="666666"/>
                </a:solidFill>
                <a:effectLst/>
                <a:latin typeface="Lato" panose="020F0502020204030203" pitchFamily="34" charset="0"/>
              </a:rPr>
              <a:t>Waarom is het belangrijk?</a:t>
            </a:r>
            <a:endParaRPr lang="nl-NL" b="0" dirty="0">
              <a:effectLst/>
            </a:endParaRPr>
          </a:p>
          <a:p>
            <a:pPr rtl="0">
              <a:spcBef>
                <a:spcPts val="0"/>
              </a:spcBef>
              <a:spcAft>
                <a:spcPts val="1200"/>
              </a:spcAft>
            </a:pPr>
            <a:r>
              <a:rPr lang="nl-NL" sz="1800" b="0" i="0" u="none" strike="noStrike" dirty="0">
                <a:solidFill>
                  <a:srgbClr val="666666"/>
                </a:solidFill>
                <a:effectLst/>
                <a:latin typeface="Lato" panose="020F0502020204030203" pitchFamily="34" charset="0"/>
              </a:rPr>
              <a:t>Wat zou je moeten weten?</a:t>
            </a:r>
            <a:endParaRPr lang="nl-NL" b="0" dirty="0">
              <a:effectLst/>
            </a:endParaRPr>
          </a:p>
          <a:p>
            <a:pPr rtl="0">
              <a:spcBef>
                <a:spcPts val="0"/>
              </a:spcBef>
              <a:spcAft>
                <a:spcPts val="1200"/>
              </a:spcAft>
            </a:pPr>
            <a:r>
              <a:rPr lang="nl-NL" sz="1800" b="0" i="0" u="none" strike="noStrike" dirty="0">
                <a:solidFill>
                  <a:srgbClr val="666666"/>
                </a:solidFill>
                <a:effectLst/>
                <a:latin typeface="Lato" panose="020F0502020204030203" pitchFamily="34" charset="0"/>
              </a:rPr>
              <a:t>Hoe ga je om met verschillen (differentiatie)?</a:t>
            </a:r>
            <a:endParaRPr lang="nl-NL" b="0" dirty="0">
              <a:effectLst/>
            </a:endParaRPr>
          </a:p>
          <a:p>
            <a:pPr rtl="0">
              <a:spcBef>
                <a:spcPts val="0"/>
              </a:spcBef>
              <a:spcAft>
                <a:spcPts val="1200"/>
              </a:spcAft>
            </a:pPr>
            <a:br>
              <a:rPr lang="nl-NL" b="0" dirty="0">
                <a:effectLst/>
              </a:rPr>
            </a:br>
            <a:r>
              <a:rPr lang="nl-NL" sz="1800" b="0" i="0" u="none" strike="noStrike" dirty="0">
                <a:solidFill>
                  <a:srgbClr val="666666"/>
                </a:solidFill>
                <a:effectLst/>
                <a:latin typeface="Lato" panose="020F0502020204030203" pitchFamily="34" charset="0"/>
              </a:rPr>
              <a:t>Leefwereld/belevingswereld</a:t>
            </a:r>
            <a:endParaRPr lang="nl-NL" b="0" dirty="0">
              <a:effectLst/>
            </a:endParaRPr>
          </a:p>
          <a:p>
            <a:br>
              <a:rPr lang="nl-NL" dirty="0"/>
            </a:br>
            <a:endParaRPr lang="nl-NL" dirty="0"/>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5355312"/>
          </a:xfrm>
          <a:prstGeom prst="rect">
            <a:avLst/>
          </a:prstGeom>
          <a:noFill/>
        </p:spPr>
        <p:txBody>
          <a:bodyPr wrap="square">
            <a:spAutoFit/>
          </a:bodyPr>
          <a:lstStyle/>
          <a:p>
            <a:pPr rtl="0">
              <a:spcBef>
                <a:spcPts val="0"/>
              </a:spcBef>
              <a:spcAft>
                <a:spcPts val="0"/>
              </a:spcAft>
            </a:pPr>
            <a:r>
              <a:rPr lang="nl-NL" sz="1600" b="0" i="0" u="none" strike="noStrike" dirty="0">
                <a:solidFill>
                  <a:srgbClr val="000000"/>
                </a:solidFill>
                <a:effectLst/>
                <a:latin typeface="Lato" panose="020F0502020204030203" pitchFamily="34" charset="0"/>
              </a:rPr>
              <a:t>Geef een beschrijving van de groep waarin je werkt, maak hierbij gebruik van je eigen ervaringen en</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observaties. Verwerk in je beschrijving de volgende punten:</a:t>
            </a:r>
            <a:endParaRPr lang="nl-NL" sz="1600" b="0" dirty="0">
              <a:effectLst/>
            </a:endParaRPr>
          </a:p>
          <a:p>
            <a:pPr rtl="0">
              <a:spcBef>
                <a:spcPts val="0"/>
              </a:spcBef>
              <a:spcAft>
                <a:spcPts val="0"/>
              </a:spcAft>
            </a:pPr>
            <a:br>
              <a:rPr lang="nl-NL" sz="1600" b="0" dirty="0">
                <a:effectLst/>
              </a:rPr>
            </a:br>
            <a:r>
              <a:rPr lang="nl-NL" sz="1600" b="0" i="0" u="none" strike="noStrike" dirty="0">
                <a:solidFill>
                  <a:srgbClr val="000000"/>
                </a:solidFill>
                <a:effectLst/>
                <a:latin typeface="Lato" panose="020F0502020204030203" pitchFamily="34" charset="0"/>
              </a:rPr>
              <a:t>• Samenstelling van de groep, denk aan:</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verdeling jongens/meisjes;</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etnische achtergrond;</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talen;</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gezinssamenstelling;</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sociaal economische achtergronden.</a:t>
            </a:r>
            <a:endParaRPr lang="nl-NL" sz="1600" b="0" dirty="0">
              <a:effectLst/>
            </a:endParaRPr>
          </a:p>
          <a:p>
            <a:pPr rtl="0">
              <a:spcBef>
                <a:spcPts val="0"/>
              </a:spcBef>
              <a:spcAft>
                <a:spcPts val="0"/>
              </a:spcAft>
            </a:pPr>
            <a:br>
              <a:rPr lang="nl-NL" sz="1600" b="0" dirty="0">
                <a:effectLst/>
              </a:rPr>
            </a:br>
            <a:r>
              <a:rPr lang="nl-NL" sz="1600" b="0" i="0" u="none" strike="noStrike" dirty="0">
                <a:solidFill>
                  <a:srgbClr val="000000"/>
                </a:solidFill>
                <a:effectLst/>
                <a:latin typeface="Lato" panose="020F0502020204030203" pitchFamily="34" charset="0"/>
              </a:rPr>
              <a:t>• Beschrijf in het algemeen het ontwikkelingsniveau gericht op de verschillende</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ontwikkelingsgebieden:</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lichamelijke en seksuele ontwikkeling;</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cognitieve ontwikkeling;</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creatieve en expressieve ontwikkeling;</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taalontwikkeling;</a:t>
            </a:r>
            <a:endParaRPr lang="nl-NL" sz="1600" b="0" dirty="0">
              <a:effectLst/>
            </a:endParaRPr>
          </a:p>
          <a:p>
            <a:pPr rtl="0">
              <a:spcBef>
                <a:spcPts val="0"/>
              </a:spcBef>
              <a:spcAft>
                <a:spcPts val="0"/>
              </a:spcAft>
            </a:pPr>
            <a:r>
              <a:rPr lang="nl-NL" sz="1600" b="0" i="0" u="none" strike="noStrike" dirty="0">
                <a:solidFill>
                  <a:srgbClr val="000000"/>
                </a:solidFill>
                <a:effectLst/>
                <a:latin typeface="Lato" panose="020F0502020204030203" pitchFamily="34" charset="0"/>
              </a:rPr>
              <a:t>o sociaal-emotionele ontwikkeling.</a:t>
            </a:r>
            <a:endParaRPr lang="nl-NL" sz="1600" b="0" dirty="0">
              <a:effectLst/>
            </a:endParaRPr>
          </a:p>
          <a:p>
            <a:pPr rtl="0">
              <a:spcBef>
                <a:spcPts val="0"/>
              </a:spcBef>
              <a:spcAft>
                <a:spcPts val="0"/>
              </a:spcAft>
            </a:pPr>
            <a:br>
              <a:rPr lang="nl-NL" sz="1600" b="0" dirty="0">
                <a:effectLst/>
              </a:rPr>
            </a:br>
            <a:r>
              <a:rPr lang="nl-NL" sz="1600" b="0" i="0" u="none" strike="noStrike" dirty="0">
                <a:solidFill>
                  <a:srgbClr val="000000"/>
                </a:solidFill>
                <a:effectLst/>
                <a:latin typeface="Lato" panose="020F0502020204030203" pitchFamily="34" charset="0"/>
              </a:rPr>
              <a:t>Verwerk het in een schema</a:t>
            </a:r>
            <a:r>
              <a:rPr lang="nl-NL" sz="1800" b="0" i="0" u="none" strike="noStrike" dirty="0">
                <a:solidFill>
                  <a:srgbClr val="000000"/>
                </a:solidFill>
                <a:effectLst/>
                <a:latin typeface="Lato" panose="020F0502020204030203" pitchFamily="34" charset="0"/>
              </a:rPr>
              <a:t> </a:t>
            </a:r>
            <a:endParaRPr lang="nl-NL" b="0" dirty="0">
              <a:effectLst/>
            </a:endParaRPr>
          </a:p>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919536" y="143336"/>
            <a:ext cx="6097656" cy="584775"/>
          </a:xfrm>
          <a:prstGeom prst="rect">
            <a:avLst/>
          </a:prstGeom>
          <a:noFill/>
        </p:spPr>
        <p:txBody>
          <a:bodyPr wrap="square">
            <a:spAutoFit/>
          </a:bodyPr>
          <a:lstStyle/>
          <a:p>
            <a:r>
              <a:rPr lang="nl-NL" sz="3200" b="1" i="0" u="none" strike="noStrike" dirty="0" err="1">
                <a:solidFill>
                  <a:schemeClr val="tx2"/>
                </a:solidFill>
                <a:effectLst/>
                <a:latin typeface="Playfair Display" panose="00000500000000000000" pitchFamily="2" charset="0"/>
              </a:rPr>
              <a:t>Doelgroepanalyse</a:t>
            </a:r>
            <a:r>
              <a:rPr lang="nl-NL" sz="1800" b="1" i="0" u="none" strike="noStrike" dirty="0">
                <a:solidFill>
                  <a:srgbClr val="FFFFFF"/>
                </a:solidFill>
                <a:effectLst/>
                <a:latin typeface="Playfair Display" panose="00000500000000000000" pitchFamily="2" charset="0"/>
              </a:rPr>
              <a:t> </a:t>
            </a:r>
            <a:endParaRPr lang="nl-NL" dirty="0"/>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rot="21255045">
            <a:off x="1953947" y="1418704"/>
            <a:ext cx="10225136" cy="861774"/>
          </a:xfrm>
          <a:prstGeom prst="rect">
            <a:avLst/>
          </a:prstGeom>
          <a:noFill/>
        </p:spPr>
        <p:txBody>
          <a:bodyPr wrap="square">
            <a:spAutoFit/>
          </a:bodyPr>
          <a:lstStyle/>
          <a:p>
            <a:br>
              <a:rPr lang="nl-NL" dirty="0"/>
            </a:br>
            <a:r>
              <a:rPr lang="nl-NL" sz="3200" b="1" dirty="0">
                <a:solidFill>
                  <a:srgbClr val="0070C0"/>
                </a:solidFill>
              </a:rPr>
              <a:t>Goed zo! Is onvoldoende </a:t>
            </a:r>
          </a:p>
        </p:txBody>
      </p:sp>
      <p:sp>
        <p:nvSpPr>
          <p:cNvPr id="5" name="Tekstvak 4">
            <a:extLst>
              <a:ext uri="{FF2B5EF4-FFF2-40B4-BE49-F238E27FC236}">
                <a16:creationId xmlns:a16="http://schemas.microsoft.com/office/drawing/2014/main" id="{5A459F0C-8DD0-2D11-5121-058326AA2D24}"/>
              </a:ext>
            </a:extLst>
          </p:cNvPr>
          <p:cNvSpPr txBox="1"/>
          <p:nvPr/>
        </p:nvSpPr>
        <p:spPr>
          <a:xfrm>
            <a:off x="1881875" y="616331"/>
            <a:ext cx="6097656" cy="584775"/>
          </a:xfrm>
          <a:prstGeom prst="rect">
            <a:avLst/>
          </a:prstGeom>
          <a:noFill/>
        </p:spPr>
        <p:txBody>
          <a:bodyPr wrap="square">
            <a:spAutoFit/>
          </a:bodyPr>
          <a:lstStyle/>
          <a:p>
            <a:r>
              <a:rPr lang="nl-NL" sz="3200" b="1" i="0" u="none" strike="noStrike" dirty="0">
                <a:solidFill>
                  <a:schemeClr val="tx2"/>
                </a:solidFill>
                <a:effectLst/>
                <a:latin typeface="Playfair Display" panose="00000500000000000000" pitchFamily="2" charset="0"/>
              </a:rPr>
              <a:t>Voorkennis</a:t>
            </a:r>
            <a:endParaRPr lang="nl-NL" dirty="0"/>
          </a:p>
        </p:txBody>
      </p:sp>
      <p:sp>
        <p:nvSpPr>
          <p:cNvPr id="7" name="Tekstvak 6">
            <a:extLst>
              <a:ext uri="{FF2B5EF4-FFF2-40B4-BE49-F238E27FC236}">
                <a16:creationId xmlns:a16="http://schemas.microsoft.com/office/drawing/2014/main" id="{3721334F-5D61-ED9E-9880-0B1373E0F7C6}"/>
              </a:ext>
            </a:extLst>
          </p:cNvPr>
          <p:cNvSpPr txBox="1"/>
          <p:nvPr/>
        </p:nvSpPr>
        <p:spPr>
          <a:xfrm>
            <a:off x="1847528" y="3717032"/>
            <a:ext cx="6097656" cy="1200329"/>
          </a:xfrm>
          <a:prstGeom prst="rect">
            <a:avLst/>
          </a:prstGeom>
          <a:noFill/>
        </p:spPr>
        <p:txBody>
          <a:bodyPr wrap="square">
            <a:spAutoFit/>
          </a:bodyPr>
          <a:lstStyle/>
          <a:p>
            <a:pPr rtl="0">
              <a:spcBef>
                <a:spcPts val="0"/>
              </a:spcBef>
              <a:spcAft>
                <a:spcPts val="0"/>
              </a:spcAft>
            </a:pPr>
            <a:r>
              <a:rPr lang="nl-NL" sz="1800" b="1" i="0" u="none" strike="noStrike" dirty="0">
                <a:solidFill>
                  <a:srgbClr val="FF0000"/>
                </a:solidFill>
                <a:effectLst/>
                <a:latin typeface="Trebuchet MS" panose="020B0603020202020204" pitchFamily="34" charset="0"/>
              </a:rPr>
              <a:t>Opdracht</a:t>
            </a:r>
            <a:r>
              <a:rPr lang="nl-NL" sz="1800" b="0" i="0" u="none" strike="noStrike" dirty="0">
                <a:solidFill>
                  <a:srgbClr val="000000"/>
                </a:solidFill>
                <a:effectLst/>
                <a:latin typeface="Trebuchet MS" panose="020B0603020202020204" pitchFamily="34" charset="0"/>
              </a:rPr>
              <a:t>: Denk na over deze stelling en probeer uit te leggen wat hiermee bedoeld wordt.</a:t>
            </a:r>
            <a:endParaRPr lang="nl-NL" b="0" dirty="0">
              <a:effectLst/>
            </a:endParaRPr>
          </a:p>
          <a:p>
            <a:br>
              <a:rPr lang="nl-NL" dirty="0"/>
            </a:br>
            <a:endParaRPr lang="nl-NL" dirty="0"/>
          </a:p>
        </p:txBody>
      </p:sp>
    </p:spTree>
    <p:extLst>
      <p:ext uri="{BB962C8B-B14F-4D97-AF65-F5344CB8AC3E}">
        <p14:creationId xmlns:p14="http://schemas.microsoft.com/office/powerpoint/2010/main" val="675433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847528" y="980728"/>
            <a:ext cx="6097656" cy="584775"/>
          </a:xfrm>
          <a:prstGeom prst="rect">
            <a:avLst/>
          </a:prstGeom>
          <a:noFill/>
        </p:spPr>
        <p:txBody>
          <a:bodyPr wrap="square">
            <a:spAutoFit/>
          </a:bodyPr>
          <a:lstStyle/>
          <a:p>
            <a:r>
              <a:rPr lang="nl-NL" sz="3200" b="1" i="0" u="none" strike="noStrike" dirty="0">
                <a:solidFill>
                  <a:schemeClr val="tx2"/>
                </a:solidFill>
                <a:effectLst/>
                <a:latin typeface="Playfair Display" panose="00000500000000000000" pitchFamily="2" charset="0"/>
              </a:rPr>
              <a:t>Coachen is….</a:t>
            </a:r>
            <a:r>
              <a:rPr lang="nl-NL" sz="1800" b="1" i="0" u="none" strike="noStrike" dirty="0">
                <a:solidFill>
                  <a:srgbClr val="FFFFFF"/>
                </a:solidFill>
                <a:effectLst/>
                <a:latin typeface="Playfair Display" panose="00000500000000000000" pitchFamily="2" charset="0"/>
              </a:rPr>
              <a:t> </a:t>
            </a:r>
            <a:endParaRPr lang="nl-NL" dirty="0"/>
          </a:p>
        </p:txBody>
      </p:sp>
    </p:spTree>
    <p:extLst>
      <p:ext uri="{BB962C8B-B14F-4D97-AF65-F5344CB8AC3E}">
        <p14:creationId xmlns:p14="http://schemas.microsoft.com/office/powerpoint/2010/main" val="3160443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847528" y="980728"/>
            <a:ext cx="10225136" cy="646331"/>
          </a:xfrm>
          <a:prstGeom prst="rect">
            <a:avLst/>
          </a:prstGeom>
          <a:noFill/>
        </p:spPr>
        <p:txBody>
          <a:bodyPr wrap="square">
            <a:spAutoFit/>
          </a:bodyPr>
          <a:lstStyle/>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847528" y="980728"/>
            <a:ext cx="6097656" cy="584775"/>
          </a:xfrm>
          <a:prstGeom prst="rect">
            <a:avLst/>
          </a:prstGeom>
          <a:noFill/>
        </p:spPr>
        <p:txBody>
          <a:bodyPr wrap="square">
            <a:spAutoFit/>
          </a:bodyPr>
          <a:lstStyle/>
          <a:p>
            <a:r>
              <a:rPr lang="nl-NL" sz="3200" b="1" i="0" u="none" strike="noStrike" dirty="0">
                <a:solidFill>
                  <a:schemeClr val="tx2"/>
                </a:solidFill>
                <a:effectLst/>
                <a:latin typeface="Playfair Display" panose="00000500000000000000" pitchFamily="2" charset="0"/>
              </a:rPr>
              <a:t>Coachen is….</a:t>
            </a:r>
            <a:r>
              <a:rPr lang="nl-NL" sz="1800" b="1" i="0" u="none" strike="noStrike" dirty="0">
                <a:solidFill>
                  <a:srgbClr val="FFFFFF"/>
                </a:solidFill>
                <a:effectLst/>
                <a:latin typeface="Playfair Display" panose="00000500000000000000" pitchFamily="2" charset="0"/>
              </a:rPr>
              <a:t> </a:t>
            </a:r>
            <a:endParaRPr lang="nl-NL" dirty="0"/>
          </a:p>
        </p:txBody>
      </p:sp>
      <p:sp>
        <p:nvSpPr>
          <p:cNvPr id="4" name="Tekstvak 3">
            <a:extLst>
              <a:ext uri="{FF2B5EF4-FFF2-40B4-BE49-F238E27FC236}">
                <a16:creationId xmlns:a16="http://schemas.microsoft.com/office/drawing/2014/main" id="{C9E6C119-CBC0-2650-83B6-371EAF07E09E}"/>
              </a:ext>
            </a:extLst>
          </p:cNvPr>
          <p:cNvSpPr txBox="1"/>
          <p:nvPr/>
        </p:nvSpPr>
        <p:spPr>
          <a:xfrm>
            <a:off x="911424" y="1905506"/>
            <a:ext cx="8235060" cy="2769989"/>
          </a:xfrm>
          <a:prstGeom prst="rect">
            <a:avLst/>
          </a:prstGeom>
          <a:noFill/>
        </p:spPr>
        <p:txBody>
          <a:bodyPr wrap="square">
            <a:spAutoFit/>
          </a:bodyPr>
          <a:lstStyle/>
          <a:p>
            <a:pPr rtl="0">
              <a:spcBef>
                <a:spcPts val="1200"/>
              </a:spcBef>
              <a:spcAft>
                <a:spcPts val="1200"/>
              </a:spcAft>
            </a:pPr>
            <a:r>
              <a:rPr lang="nl-NL" sz="1800" b="0" i="0" u="none" strike="noStrike" dirty="0">
                <a:solidFill>
                  <a:srgbClr val="000000"/>
                </a:solidFill>
                <a:effectLst/>
                <a:latin typeface="Lato" panose="020F0502020204030203" pitchFamily="34" charset="0"/>
              </a:rPr>
              <a:t>Een planmatige en doelgerichte wijze van feedback geven, coachend vragen stellen en (minder) aanwijzingen geven door de onderwijsassistent/pedagogisch medewerker, waarin hij het denken van het kind stimuleert.</a:t>
            </a:r>
            <a:endParaRPr lang="nl-NL" b="0" dirty="0">
              <a:effectLst/>
            </a:endParaRPr>
          </a:p>
          <a:p>
            <a:pPr rtl="0">
              <a:spcBef>
                <a:spcPts val="1200"/>
              </a:spcBef>
              <a:spcAft>
                <a:spcPts val="1200"/>
              </a:spcAft>
            </a:pPr>
            <a:br>
              <a:rPr lang="nl-NL" b="0" dirty="0">
                <a:effectLst/>
              </a:rPr>
            </a:br>
            <a:r>
              <a:rPr lang="nl-NL" sz="1800" b="0" i="0" u="none" strike="noStrike" dirty="0">
                <a:solidFill>
                  <a:srgbClr val="000000"/>
                </a:solidFill>
                <a:effectLst/>
                <a:latin typeface="Lato" panose="020F0502020204030203" pitchFamily="34" charset="0"/>
              </a:rPr>
              <a:t>Dit kun je alleen doen, maar ook samen (co-teaching)</a:t>
            </a:r>
            <a:endParaRPr lang="nl-NL" b="0" dirty="0">
              <a:effectLst/>
            </a:endParaRPr>
          </a:p>
          <a:p>
            <a:br>
              <a:rPr lang="nl-NL" b="0" dirty="0">
                <a:effectLst/>
              </a:rPr>
            </a:br>
            <a:br>
              <a:rPr lang="nl-NL" b="0" dirty="0">
                <a:effectLst/>
              </a:rPr>
            </a:br>
            <a:endParaRPr lang="nl-NL" dirty="0"/>
          </a:p>
        </p:txBody>
      </p:sp>
    </p:spTree>
    <p:extLst>
      <p:ext uri="{BB962C8B-B14F-4D97-AF65-F5344CB8AC3E}">
        <p14:creationId xmlns:p14="http://schemas.microsoft.com/office/powerpoint/2010/main" val="2411111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15C7592-9C9D-CAD6-A39B-706DD62F3058}"/>
              </a:ext>
            </a:extLst>
          </p:cNvPr>
          <p:cNvSpPr txBox="1"/>
          <p:nvPr/>
        </p:nvSpPr>
        <p:spPr>
          <a:xfrm>
            <a:off x="1785121" y="970573"/>
            <a:ext cx="10225136" cy="646331"/>
          </a:xfrm>
          <a:prstGeom prst="rect">
            <a:avLst/>
          </a:prstGeom>
          <a:noFill/>
        </p:spPr>
        <p:txBody>
          <a:bodyPr wrap="square">
            <a:spAutoFit/>
          </a:bodyPr>
          <a:lstStyle/>
          <a:p>
            <a:br>
              <a:rPr lang="nl-NL" dirty="0"/>
            </a:br>
            <a:endParaRPr lang="nl-NL" dirty="0"/>
          </a:p>
        </p:txBody>
      </p:sp>
      <p:sp>
        <p:nvSpPr>
          <p:cNvPr id="5" name="Tekstvak 4">
            <a:extLst>
              <a:ext uri="{FF2B5EF4-FFF2-40B4-BE49-F238E27FC236}">
                <a16:creationId xmlns:a16="http://schemas.microsoft.com/office/drawing/2014/main" id="{5A459F0C-8DD0-2D11-5121-058326AA2D24}"/>
              </a:ext>
            </a:extLst>
          </p:cNvPr>
          <p:cNvSpPr txBox="1"/>
          <p:nvPr/>
        </p:nvSpPr>
        <p:spPr>
          <a:xfrm>
            <a:off x="1775520" y="968151"/>
            <a:ext cx="6097656" cy="584775"/>
          </a:xfrm>
          <a:prstGeom prst="rect">
            <a:avLst/>
          </a:prstGeom>
          <a:noFill/>
        </p:spPr>
        <p:txBody>
          <a:bodyPr wrap="square">
            <a:spAutoFit/>
          </a:bodyPr>
          <a:lstStyle/>
          <a:p>
            <a:r>
              <a:rPr lang="nl-NL" sz="3200" b="1" i="0" u="none" strike="noStrike" dirty="0">
                <a:solidFill>
                  <a:schemeClr val="tx2"/>
                </a:solidFill>
                <a:effectLst/>
                <a:latin typeface="Playfair Display" panose="00000500000000000000" pitchFamily="2" charset="0"/>
              </a:rPr>
              <a:t>Co-teaching</a:t>
            </a:r>
            <a:r>
              <a:rPr lang="nl-NL" sz="1800" b="1" i="0" u="none" strike="noStrike" dirty="0">
                <a:solidFill>
                  <a:srgbClr val="FFFFFF"/>
                </a:solidFill>
                <a:effectLst/>
                <a:latin typeface="Playfair Display" panose="00000500000000000000" pitchFamily="2" charset="0"/>
              </a:rPr>
              <a:t> </a:t>
            </a:r>
            <a:endParaRPr lang="nl-NL" dirty="0"/>
          </a:p>
        </p:txBody>
      </p:sp>
      <p:sp>
        <p:nvSpPr>
          <p:cNvPr id="4" name="Tekstvak 3">
            <a:extLst>
              <a:ext uri="{FF2B5EF4-FFF2-40B4-BE49-F238E27FC236}">
                <a16:creationId xmlns:a16="http://schemas.microsoft.com/office/drawing/2014/main" id="{8EBD4F86-513D-5370-AB2D-C5D6FC4C821C}"/>
              </a:ext>
            </a:extLst>
          </p:cNvPr>
          <p:cNvSpPr txBox="1"/>
          <p:nvPr/>
        </p:nvSpPr>
        <p:spPr>
          <a:xfrm>
            <a:off x="1743944" y="2132856"/>
            <a:ext cx="6097656" cy="369332"/>
          </a:xfrm>
          <a:prstGeom prst="rect">
            <a:avLst/>
          </a:prstGeom>
          <a:noFill/>
        </p:spPr>
        <p:txBody>
          <a:bodyPr wrap="square">
            <a:spAutoFit/>
          </a:bodyPr>
          <a:lstStyle/>
          <a:p>
            <a:pPr rtl="0">
              <a:spcBef>
                <a:spcPts val="0"/>
              </a:spcBef>
              <a:spcAft>
                <a:spcPts val="1100"/>
              </a:spcAft>
            </a:pPr>
            <a:r>
              <a:rPr lang="nl-NL" dirty="0"/>
              <a:t>Opdracht in tweetallen</a:t>
            </a:r>
          </a:p>
        </p:txBody>
      </p:sp>
    </p:spTree>
    <p:extLst>
      <p:ext uri="{BB962C8B-B14F-4D97-AF65-F5344CB8AC3E}">
        <p14:creationId xmlns:p14="http://schemas.microsoft.com/office/powerpoint/2010/main" val="1933464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Onderwijspresentatie, ontwerp met kinderen op het schoolplein, album (breedbeeld)</Template>
  <TotalTime>51</TotalTime>
  <Words>629</Words>
  <Application>Microsoft Office PowerPoint</Application>
  <PresentationFormat>Breedbeeld</PresentationFormat>
  <Paragraphs>83</Paragraphs>
  <Slides>16</Slides>
  <Notes>16</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Lato</vt:lpstr>
      <vt:lpstr>Playfair Display</vt:lpstr>
      <vt:lpstr>Times New Roman</vt:lpstr>
      <vt:lpstr>Trebuchet MS</vt:lpstr>
      <vt:lpstr>Vriendjes, formaat 16 x 9</vt:lpstr>
      <vt:lpstr>Keuzedeel SPO DEEL II</vt:lpstr>
      <vt:lpstr>Vandaag</vt:lpstr>
      <vt:lpstr>Voeg een diatitel toe - 1</vt:lpstr>
      <vt:lpstr>Voorkennis: doelgroep analyse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Keuzedeel SPO DEEL II</dc:title>
  <dc:creator>Terry Dieperink</dc:creator>
  <cp:keywords/>
  <cp:lastModifiedBy>Terry Dieperink</cp:lastModifiedBy>
  <cp:revision>1</cp:revision>
  <dcterms:created xsi:type="dcterms:W3CDTF">2022-09-15T17:03:46Z</dcterms:created>
  <dcterms:modified xsi:type="dcterms:W3CDTF">2022-09-15T17:54:53Z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